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6" r:id="rId14"/>
    <p:sldId id="267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156" y="-5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90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20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0434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665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756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45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04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53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60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7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14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54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23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48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3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14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92E46-EB62-408A-9D7A-6DE27F8E5036}" type="datetimeFigureOut">
              <a:rPr lang="tr-TR" smtClean="0"/>
              <a:t>30.4.2019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4E9CBF-A271-47AC-85DE-CD395E8E8A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712269"/>
            <a:ext cx="8915399" cy="2079057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KÜLTÜRÜMÜZDE </a:t>
            </a:r>
            <a:br>
              <a:rPr lang="tr-TR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</a:br>
            <a:r>
              <a:rPr lang="tr-TR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SÜT VE </a:t>
            </a:r>
            <a:r>
              <a:rPr lang="tr-TR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ÜRÜNLERİ</a:t>
            </a:r>
            <a:endParaRPr lang="tr-TR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675840" y="4687503"/>
            <a:ext cx="8915399" cy="1780674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Prof. Dr. Ramazan GÖKÇE</a:t>
            </a:r>
          </a:p>
          <a:p>
            <a:pPr algn="ctr"/>
            <a:r>
              <a:rPr lang="tr-TR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Pamukkale Üniversitesi Mühendislik Fakültesi</a:t>
            </a:r>
          </a:p>
          <a:p>
            <a:pPr algn="ctr"/>
            <a:r>
              <a:rPr lang="tr-TR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Gıda Mühendisliği Bölümü, Kınıklı-Denizli</a:t>
            </a:r>
            <a:endParaRPr lang="tr-TR" sz="20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398" y="3744227"/>
            <a:ext cx="1724025" cy="2579571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50903" y="3744227"/>
            <a:ext cx="1934679" cy="234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9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63555" y="624110"/>
            <a:ext cx="9541058" cy="1280890"/>
          </a:xfrm>
        </p:spPr>
        <p:txBody>
          <a:bodyPr>
            <a:noAutofit/>
          </a:bodyPr>
          <a:lstStyle/>
          <a:p>
            <a:r>
              <a:rPr lang="tr-TR" sz="4400" b="1" dirty="0" smtClean="0"/>
              <a:t>Güzellik, yakışıklılık ve zindelik için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5781" y="1588168"/>
            <a:ext cx="10368831" cy="4323054"/>
          </a:xfrm>
        </p:spPr>
        <p:txBody>
          <a:bodyPr>
            <a:normAutofit fontScale="25000" lnSpcReduction="20000"/>
          </a:bodyPr>
          <a:lstStyle/>
          <a:p>
            <a:r>
              <a:rPr lang="tr-TR" sz="9600" b="1" dirty="0" smtClean="0"/>
              <a:t>Kadınlar güzelliklerini, erkekler yakışıklılıklarını erkenden kaybetmemek ve bu halde daha uzun yaşamak için süt ve ürünlerine güvendiler tarih boyunca.</a:t>
            </a:r>
          </a:p>
          <a:p>
            <a:r>
              <a:rPr lang="tr-TR" sz="9600" b="1" dirty="0" err="1" smtClean="0"/>
              <a:t>İlya</a:t>
            </a:r>
            <a:r>
              <a:rPr lang="tr-TR" sz="9600" b="1" dirty="0" smtClean="0"/>
              <a:t> MECHNİKOV araştırdı, buldu ve yazdı ki dünyanın en uzun yaşayan insanları süt ve ürünlerini en fazla tüketenlerdi. </a:t>
            </a:r>
          </a:p>
          <a:p>
            <a:endParaRPr lang="tr-TR" sz="2400" b="1" dirty="0" smtClean="0"/>
          </a:p>
          <a:p>
            <a:endParaRPr lang="tr-TR" sz="2400" b="1" i="1" dirty="0" smtClean="0">
              <a:latin typeface="Comic Sans MS" panose="030F0702030302020204" pitchFamily="66" charset="0"/>
            </a:endParaRPr>
          </a:p>
          <a:p>
            <a:endParaRPr lang="tr-TR" sz="2400" b="1" i="1" dirty="0">
              <a:latin typeface="Comic Sans MS" panose="030F0702030302020204" pitchFamily="66" charset="0"/>
            </a:endParaRPr>
          </a:p>
          <a:p>
            <a:r>
              <a:rPr lang="tr-TR" sz="6200" b="1" i="1" dirty="0" smtClean="0">
                <a:latin typeface="Comic Sans MS" panose="030F0702030302020204" pitchFamily="66" charset="0"/>
              </a:rPr>
              <a:t>Resimdeki 117 yaşındaki Ayşe Nine ile 2 Ekim 2018’de </a:t>
            </a:r>
          </a:p>
          <a:p>
            <a:pPr marL="0" indent="0">
              <a:buNone/>
            </a:pPr>
            <a:r>
              <a:rPr lang="tr-TR" sz="6200" b="1" i="1" dirty="0" smtClean="0">
                <a:latin typeface="Comic Sans MS" panose="030F0702030302020204" pitchFamily="66" charset="0"/>
              </a:rPr>
              <a:t>Gaziantep </a:t>
            </a:r>
            <a:r>
              <a:rPr lang="tr-TR" sz="6200" b="1" i="1" dirty="0" err="1" smtClean="0">
                <a:latin typeface="Comic Sans MS" panose="030F0702030302020204" pitchFamily="66" charset="0"/>
              </a:rPr>
              <a:t>Islahiye’de</a:t>
            </a:r>
            <a:r>
              <a:rPr lang="tr-TR" sz="6200" b="1" i="1" dirty="0" smtClean="0">
                <a:latin typeface="Comic Sans MS" panose="030F0702030302020204" pitchFamily="66" charset="0"/>
              </a:rPr>
              <a:t> yapılan röportajda: ‘Aydın’da bir</a:t>
            </a:r>
          </a:p>
          <a:p>
            <a:pPr marL="0" indent="0">
              <a:buNone/>
            </a:pPr>
            <a:r>
              <a:rPr lang="tr-TR" sz="6200" b="1" i="1" dirty="0" err="1" smtClean="0">
                <a:latin typeface="Comic Sans MS" panose="030F0702030302020204" pitchFamily="66" charset="0"/>
              </a:rPr>
              <a:t>yörük</a:t>
            </a:r>
            <a:r>
              <a:rPr lang="tr-TR" sz="6200" b="1" i="1" dirty="0" smtClean="0">
                <a:latin typeface="Comic Sans MS" panose="030F0702030302020204" pitchFamily="66" charset="0"/>
              </a:rPr>
              <a:t> çadırında dünyaya gelmişim. 80 yıl yaylalarda kıl </a:t>
            </a:r>
          </a:p>
          <a:p>
            <a:pPr marL="0" indent="0">
              <a:buNone/>
            </a:pPr>
            <a:r>
              <a:rPr lang="tr-TR" sz="6200" b="1" i="1" dirty="0" smtClean="0">
                <a:latin typeface="Comic Sans MS" panose="030F0702030302020204" pitchFamily="66" charset="0"/>
              </a:rPr>
              <a:t>çadırlarda temiz havada, bal, tereyağı, pekmez, süt ve </a:t>
            </a:r>
          </a:p>
          <a:p>
            <a:pPr marL="0" indent="0">
              <a:buNone/>
            </a:pPr>
            <a:r>
              <a:rPr lang="tr-TR" sz="6200" b="1" i="1" dirty="0" smtClean="0">
                <a:latin typeface="Comic Sans MS" panose="030F0702030302020204" pitchFamily="66" charset="0"/>
              </a:rPr>
              <a:t>yoğurtla beslendim. Halen en çok süt ve yoğurt </a:t>
            </a:r>
          </a:p>
          <a:p>
            <a:pPr marL="0" indent="0">
              <a:buNone/>
            </a:pPr>
            <a:r>
              <a:rPr lang="tr-TR" sz="6200" b="1" i="1" dirty="0">
                <a:latin typeface="Comic Sans MS" panose="030F0702030302020204" pitchFamily="66" charset="0"/>
              </a:rPr>
              <a:t>t</a:t>
            </a:r>
            <a:r>
              <a:rPr lang="tr-TR" sz="6200" b="1" i="1" dirty="0" smtClean="0">
                <a:latin typeface="Comic Sans MS" panose="030F0702030302020204" pitchFamily="66" charset="0"/>
              </a:rPr>
              <a:t>üketirim diye konuşmuştur. Son olarak ‘</a:t>
            </a:r>
            <a:r>
              <a:rPr lang="tr-TR" sz="8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Bayram günü evlatsız, </a:t>
            </a:r>
          </a:p>
          <a:p>
            <a:pPr marL="0" indent="0">
              <a:buNone/>
            </a:pPr>
            <a:r>
              <a:rPr lang="tr-TR" sz="8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yazın günü ayransız, kışın günü yorgansız bırakmasın </a:t>
            </a:r>
          </a:p>
          <a:p>
            <a:pPr marL="0" indent="0">
              <a:buNone/>
            </a:pPr>
            <a:r>
              <a:rPr lang="tr-TR" sz="8000" b="1" i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Allahım</a:t>
            </a:r>
            <a:r>
              <a:rPr lang="tr-TR" sz="8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  <a:r>
              <a:rPr lang="tr-TR" sz="6200" b="1" i="1" dirty="0" smtClean="0">
                <a:latin typeface="Comic Sans MS" panose="030F0702030302020204" pitchFamily="66" charset="0"/>
              </a:rPr>
              <a:t> diye dua etmiştir.</a:t>
            </a:r>
          </a:p>
          <a:p>
            <a:pPr marL="0" indent="0">
              <a:buNone/>
            </a:pPr>
            <a:r>
              <a:rPr lang="tr-TR" sz="2400" b="1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097" y="3359217"/>
            <a:ext cx="4077902" cy="292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25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90299" y="624110"/>
            <a:ext cx="9714313" cy="1280890"/>
          </a:xfrm>
        </p:spPr>
        <p:txBody>
          <a:bodyPr>
            <a:noAutofit/>
          </a:bodyPr>
          <a:lstStyle/>
          <a:p>
            <a:r>
              <a:rPr lang="tr-TR" sz="4400" b="1" dirty="0" smtClean="0"/>
              <a:t>Yeminlerimizde ve özlemlerimizde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68918" y="1655545"/>
            <a:ext cx="9935694" cy="4255677"/>
          </a:xfrm>
        </p:spPr>
        <p:txBody>
          <a:bodyPr>
            <a:normAutofit fontScale="77500" lnSpcReduction="20000"/>
          </a:bodyPr>
          <a:lstStyle/>
          <a:p>
            <a:r>
              <a:rPr lang="tr-TR" sz="2600" b="1" dirty="0" smtClean="0"/>
              <a:t>İş dönüp dolaşıp söz vermeye, yemin etmeye, kahır söylemeye geldiğinde de süt ve ürünleri </a:t>
            </a:r>
            <a:r>
              <a:rPr lang="tr-TR" sz="2600" b="1" dirty="0" err="1" smtClean="0"/>
              <a:t>klavuzumuz</a:t>
            </a:r>
            <a:r>
              <a:rPr lang="tr-TR" sz="2600" b="1" dirty="0" smtClean="0"/>
              <a:t> olur hep. </a:t>
            </a:r>
          </a:p>
          <a:p>
            <a:r>
              <a:rPr lang="tr-TR" sz="2600" b="1" dirty="0" smtClean="0"/>
              <a:t>Haklarımızı </a:t>
            </a:r>
            <a:r>
              <a:rPr lang="tr-TR" sz="2600" b="1" dirty="0" smtClean="0">
                <a:solidFill>
                  <a:srgbClr val="FF0000"/>
                </a:solidFill>
              </a:rPr>
              <a:t>‘anamızın ak sütü gibi helal eder</a:t>
            </a:r>
            <a:r>
              <a:rPr lang="tr-TR" sz="2600" b="1" dirty="0" smtClean="0"/>
              <a:t>, </a:t>
            </a:r>
            <a:r>
              <a:rPr lang="tr-TR" sz="2600" b="1" dirty="0" smtClean="0">
                <a:solidFill>
                  <a:srgbClr val="FF0000"/>
                </a:solidFill>
              </a:rPr>
              <a:t>süt gibi tertemiz olduğumuzu/olduğunu’ </a:t>
            </a:r>
            <a:r>
              <a:rPr lang="tr-TR" sz="2600" b="1" dirty="0" smtClean="0"/>
              <a:t>söyler, kendisine güvenilemeyenlerin ‘</a:t>
            </a:r>
            <a:r>
              <a:rPr lang="tr-TR" sz="2600" b="1" dirty="0" smtClean="0">
                <a:solidFill>
                  <a:srgbClr val="FF0000"/>
                </a:solidFill>
              </a:rPr>
              <a:t>sütünün  bozuk olduğundan’</a:t>
            </a:r>
            <a:r>
              <a:rPr lang="tr-TR" sz="2600" b="1" dirty="0" smtClean="0"/>
              <a:t> </a:t>
            </a:r>
            <a:r>
              <a:rPr lang="tr-TR" sz="2600" b="1" dirty="0"/>
              <a:t>ş</a:t>
            </a:r>
            <a:r>
              <a:rPr lang="tr-TR" sz="2600" b="1" dirty="0" smtClean="0"/>
              <a:t>üphe ederiz.</a:t>
            </a:r>
          </a:p>
          <a:p>
            <a:r>
              <a:rPr lang="tr-TR" sz="2600" b="1" dirty="0" smtClean="0">
                <a:solidFill>
                  <a:srgbClr val="FF0000"/>
                </a:solidFill>
              </a:rPr>
              <a:t>‘Peynirin yağlısının deriden çıkmayacağını’</a:t>
            </a:r>
            <a:r>
              <a:rPr lang="tr-TR" sz="2600" b="1" dirty="0" smtClean="0">
                <a:solidFill>
                  <a:schemeClr val="tx1"/>
                </a:solidFill>
              </a:rPr>
              <a:t>,</a:t>
            </a:r>
            <a:r>
              <a:rPr lang="tr-TR" sz="2600" b="1" dirty="0" smtClean="0">
                <a:solidFill>
                  <a:srgbClr val="FF0000"/>
                </a:solidFill>
              </a:rPr>
              <a:t> </a:t>
            </a:r>
            <a:r>
              <a:rPr lang="tr-TR" sz="2600" b="1" dirty="0" smtClean="0"/>
              <a:t>işimize gelirse </a:t>
            </a:r>
            <a:r>
              <a:rPr lang="tr-TR" sz="2600" b="1" dirty="0" smtClean="0">
                <a:solidFill>
                  <a:srgbClr val="FF0000"/>
                </a:solidFill>
              </a:rPr>
              <a:t>‘tekeden süt sağabileceğimizi’</a:t>
            </a:r>
            <a:r>
              <a:rPr lang="tr-TR" sz="2600" b="1" dirty="0" smtClean="0"/>
              <a:t>, her şeyi imkanlarımız dahilinde düşündüğümüzde </a:t>
            </a:r>
            <a:r>
              <a:rPr lang="tr-TR" sz="2600" b="1" dirty="0">
                <a:solidFill>
                  <a:srgbClr val="FF0000"/>
                </a:solidFill>
              </a:rPr>
              <a:t>içmeye </a:t>
            </a:r>
            <a:r>
              <a:rPr lang="tr-TR" sz="2600" b="1" dirty="0" smtClean="0">
                <a:solidFill>
                  <a:srgbClr val="FF0000"/>
                </a:solidFill>
              </a:rPr>
              <a:t>ayranımız yokken, geçmek için gümüş köprü istemememiz</a:t>
            </a:r>
            <a:r>
              <a:rPr lang="tr-TR" sz="2600" b="1" dirty="0" smtClean="0"/>
              <a:t> gerektiğini hep süt ve ürünleri rehberliğinde anlarız.</a:t>
            </a:r>
          </a:p>
          <a:p>
            <a:r>
              <a:rPr lang="tr-TR" sz="2600" b="1" dirty="0" smtClean="0"/>
              <a:t>İşlerimizi mümkün olduğunca </a:t>
            </a:r>
            <a:r>
              <a:rPr lang="tr-TR" sz="2600" b="1" dirty="0" smtClean="0">
                <a:solidFill>
                  <a:srgbClr val="FF0000"/>
                </a:solidFill>
              </a:rPr>
              <a:t>‘tereyağından kıl çeker gibi’ </a:t>
            </a:r>
            <a:r>
              <a:rPr lang="tr-TR" sz="2600" b="1" dirty="0" smtClean="0"/>
              <a:t>halletmeye bakar, başa çıkamadığımız olayları </a:t>
            </a:r>
            <a:r>
              <a:rPr lang="tr-TR" sz="2600" b="1" dirty="0" smtClean="0">
                <a:solidFill>
                  <a:srgbClr val="FF0000"/>
                </a:solidFill>
              </a:rPr>
              <a:t>‘sütüne havale ederiz.’</a:t>
            </a:r>
          </a:p>
          <a:p>
            <a:r>
              <a:rPr lang="tr-TR" sz="2600" b="1" dirty="0" smtClean="0">
                <a:solidFill>
                  <a:srgbClr val="FF0000"/>
                </a:solidFill>
              </a:rPr>
              <a:t>‘Helal süt emmiş’ </a:t>
            </a:r>
            <a:r>
              <a:rPr lang="tr-TR" sz="2600" b="1" dirty="0" smtClean="0">
                <a:solidFill>
                  <a:schemeClr val="tx1"/>
                </a:solidFill>
              </a:rPr>
              <a:t>kişilerle birlikte olmaktan mutlu olur, </a:t>
            </a:r>
            <a:r>
              <a:rPr lang="tr-TR" sz="2600" b="1" dirty="0" smtClean="0">
                <a:solidFill>
                  <a:srgbClr val="FF0000"/>
                </a:solidFill>
              </a:rPr>
              <a:t>mayası bozuk’ </a:t>
            </a:r>
            <a:r>
              <a:rPr lang="tr-TR" sz="2600" b="1" dirty="0" smtClean="0">
                <a:solidFill>
                  <a:schemeClr val="tx1"/>
                </a:solidFill>
              </a:rPr>
              <a:t>olanla pek muhatap olmayız.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461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smtClean="0"/>
              <a:t>Türkülerde, şarkılarda, marşlarda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4679" y="1645920"/>
            <a:ext cx="7363326" cy="4985886"/>
          </a:xfrm>
        </p:spPr>
        <p:txBody>
          <a:bodyPr>
            <a:normAutofit fontScale="92500" lnSpcReduction="20000"/>
          </a:bodyPr>
          <a:lstStyle/>
          <a:p>
            <a:r>
              <a:rPr lang="tr-TR" sz="2200" b="1" dirty="0" smtClean="0"/>
              <a:t>Şarkılarda-türkülerde-şiirlerde süt ve ürünleri deyince aklımıza hemen; </a:t>
            </a:r>
          </a:p>
          <a:p>
            <a:pPr marL="0" indent="0">
              <a:buNone/>
            </a:pPr>
            <a:r>
              <a:rPr lang="tr-TR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	</a:t>
            </a:r>
            <a:r>
              <a:rPr lang="tr-TR" sz="2200" b="1" i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Silifkenin</a:t>
            </a:r>
            <a:r>
              <a:rPr lang="tr-TR" sz="2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yoğurdu, ah seni kimler doğurdu</a:t>
            </a:r>
            <a:r>
              <a:rPr lang="tr-TR" sz="2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Seni </a:t>
            </a:r>
            <a:r>
              <a:rPr lang="tr-TR" sz="2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doğuran ana bal ile mi yoğurdu? </a:t>
            </a:r>
            <a:r>
              <a:rPr lang="tr-TR" sz="2200" b="1" dirty="0"/>
              <a:t>t</a:t>
            </a:r>
            <a:r>
              <a:rPr lang="tr-TR" sz="2200" b="1" dirty="0" smtClean="0"/>
              <a:t>ürküsü gelir. Sonra </a:t>
            </a:r>
            <a:r>
              <a:rPr lang="tr-TR" sz="2200" b="1" i="1" dirty="0" smtClean="0">
                <a:latin typeface="Comic Sans MS" panose="030F0702030302020204" pitchFamily="66" charset="0"/>
              </a:rPr>
              <a:t>‘</a:t>
            </a:r>
            <a:r>
              <a:rPr lang="tr-TR" sz="22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tr-TR" sz="2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üt içtim dilim yandı, Döküldü kilim 	yandı’</a:t>
            </a:r>
            <a:r>
              <a:rPr lang="tr-TR" sz="2200" b="1" dirty="0" smtClean="0">
                <a:solidFill>
                  <a:srgbClr val="FF0000"/>
                </a:solidFill>
              </a:rPr>
              <a:t> </a:t>
            </a:r>
            <a:r>
              <a:rPr lang="tr-TR" sz="2200" b="1" dirty="0" smtClean="0">
                <a:solidFill>
                  <a:schemeClr val="tx1"/>
                </a:solidFill>
              </a:rPr>
              <a:t>adlı Gaziantep türküsü ve ardından daha onlarcası.</a:t>
            </a:r>
          </a:p>
          <a:p>
            <a:pPr marL="0" indent="0">
              <a:buNone/>
            </a:pPr>
            <a:endParaRPr lang="tr-TR" sz="2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200" b="1" dirty="0" smtClean="0">
                <a:solidFill>
                  <a:schemeClr val="tx1"/>
                </a:solidFill>
              </a:rPr>
              <a:t>Şarkılarda da süt ve ürünleriyle ilgili güfteler vardır.</a:t>
            </a:r>
          </a:p>
          <a:p>
            <a:pPr marL="0" indent="0">
              <a:buNone/>
            </a:pPr>
            <a:r>
              <a:rPr lang="tr-TR" sz="2200" b="1" dirty="0">
                <a:solidFill>
                  <a:schemeClr val="tx1"/>
                </a:solidFill>
              </a:rPr>
              <a:t>	</a:t>
            </a:r>
            <a:r>
              <a:rPr lang="tr-TR" sz="2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Vardım baktım süt pişirmiş, gel yavrum gel gel aman,</a:t>
            </a:r>
          </a:p>
          <a:p>
            <a:pPr marL="0" indent="0">
              <a:buNone/>
            </a:pPr>
            <a:r>
              <a:rPr lang="tr-TR" sz="22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	</a:t>
            </a:r>
            <a:r>
              <a:rPr lang="tr-TR" sz="2200" b="1" i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Südün</a:t>
            </a:r>
            <a:r>
              <a:rPr lang="tr-TR" sz="2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kaymağın </a:t>
            </a:r>
            <a:r>
              <a:rPr lang="tr-TR" sz="2200" b="1" i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daşırmış</a:t>
            </a:r>
            <a:r>
              <a:rPr lang="tr-TR" sz="2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hele hele yavrum gel. </a:t>
            </a:r>
          </a:p>
          <a:p>
            <a:pPr marL="0" indent="0">
              <a:buNone/>
            </a:pPr>
            <a:endParaRPr lang="tr-TR" sz="2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200" b="1" dirty="0" smtClean="0">
                <a:solidFill>
                  <a:schemeClr val="tx1"/>
                </a:solidFill>
              </a:rPr>
              <a:t>Marşlarda da özellikle anne hakkını dile getiren ve süt üzerinden helallik isteyen/veren/vermeyen güfteler vardı. Alay marşındaki </a:t>
            </a:r>
            <a:r>
              <a:rPr lang="tr-TR" sz="22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‘Sütüm sana helal olmaz, saldırmazsan düşmana’</a:t>
            </a:r>
            <a:r>
              <a:rPr lang="tr-TR" sz="2200" b="1" dirty="0" smtClean="0">
                <a:solidFill>
                  <a:schemeClr val="tx1"/>
                </a:solidFill>
              </a:rPr>
              <a:t> </a:t>
            </a:r>
            <a:r>
              <a:rPr lang="tr-TR" sz="2200" b="1" dirty="0" err="1" smtClean="0">
                <a:solidFill>
                  <a:schemeClr val="tx1"/>
                </a:solidFill>
              </a:rPr>
              <a:t>beyiti</a:t>
            </a:r>
            <a:r>
              <a:rPr lang="tr-TR" sz="2200" b="1" dirty="0" smtClean="0">
                <a:solidFill>
                  <a:schemeClr val="tx1"/>
                </a:solidFill>
              </a:rPr>
              <a:t> buna güzel bir örnektir.</a:t>
            </a:r>
            <a:endParaRPr lang="tr-TR" sz="2200" b="1" dirty="0">
              <a:solidFill>
                <a:schemeClr val="tx1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005" y="1799925"/>
            <a:ext cx="2531442" cy="162907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972" y="4265796"/>
            <a:ext cx="265747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73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394636"/>
            <a:ext cx="8911687" cy="1510364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Ve bizim için son hizmet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91916" y="1309037"/>
            <a:ext cx="10012696" cy="4602186"/>
          </a:xfrm>
        </p:spPr>
        <p:txBody>
          <a:bodyPr/>
          <a:lstStyle/>
          <a:p>
            <a:r>
              <a:rPr lang="tr-TR" sz="2400" b="1" dirty="0" smtClean="0"/>
              <a:t>Doğduğumuzda bizi ilk karşılayanlardan olan süt öldüğümüzde de uğurlayanlardan olur hiç şüphesiz.</a:t>
            </a:r>
          </a:p>
          <a:p>
            <a:r>
              <a:rPr lang="tr-TR" sz="2400" b="1" dirty="0" smtClean="0"/>
              <a:t>Cenazemizin defninden sonra törene katılanlara ikram edilen pidenin yanında hep ayran vardır istisnasız.</a:t>
            </a:r>
          </a:p>
          <a:p>
            <a:r>
              <a:rPr lang="tr-TR" sz="2400" b="1" dirty="0" smtClean="0"/>
              <a:t>Nasıl  ki dünyaya gelişimizde bizi karşılamışsa, hayatımız boyunca bizimle olmuşsa, öbür aleme göç ettiğimiz gün de </a:t>
            </a:r>
            <a:r>
              <a:rPr lang="tr-TR" sz="2400" b="1" dirty="0" smtClean="0">
                <a:solidFill>
                  <a:srgbClr val="FF0000"/>
                </a:solidFill>
              </a:rPr>
              <a:t>‘süt hakkı’</a:t>
            </a:r>
            <a:r>
              <a:rPr lang="tr-TR" sz="2400" b="1" dirty="0" smtClean="0"/>
              <a:t> için sadık bir dost olarak bizi yolcu etmeye gelmiştir.</a:t>
            </a:r>
          </a:p>
          <a:p>
            <a:endParaRPr lang="tr-TR" sz="2400" b="1" dirty="0" smtClean="0"/>
          </a:p>
          <a:p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090737" y="4208290"/>
            <a:ext cx="4254366" cy="2738749"/>
          </a:xfrm>
          <a:prstGeom prst="rect">
            <a:avLst/>
          </a:prstGeom>
          <a:scene3d>
            <a:camera prst="orthographicFront">
              <a:rot lat="20399939" lon="10799978" rev="10800026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809447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Sonuç olarak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42545"/>
            <a:ext cx="8915400" cy="4468677"/>
          </a:xfrm>
        </p:spPr>
        <p:txBody>
          <a:bodyPr>
            <a:normAutofit/>
          </a:bodyPr>
          <a:lstStyle/>
          <a:p>
            <a:pPr lvl="0">
              <a:buClr>
                <a:srgbClr val="A53010"/>
              </a:buClr>
            </a:pPr>
            <a:r>
              <a:rPr lang="tr-T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Dedem Korkut çağlar öncesinden toylarımızda </a:t>
            </a:r>
            <a:r>
              <a:rPr lang="tr-TR" sz="20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‘tepe gibi et, göl gibi kımız sağdırmaktan’</a:t>
            </a:r>
            <a:r>
              <a:rPr lang="tr-T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tr-T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bahsetmişti. </a:t>
            </a:r>
          </a:p>
          <a:p>
            <a:pPr lvl="0">
              <a:buClr>
                <a:srgbClr val="A53010"/>
              </a:buClr>
            </a:pPr>
            <a:r>
              <a:rPr lang="tr-T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Kırşehirli Hacı TAŞAN da turnalara;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tr-TR" sz="2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‘Allı turnam bizim ile varırsan, Şeker söyle kaymak söyle bal söyle’ </a:t>
            </a:r>
            <a:r>
              <a:rPr lang="tr-T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diyerek kaymaktan, şekerden baldan gelen ağız tadımızın daim olmasını dilemişti.</a:t>
            </a:r>
          </a:p>
          <a:p>
            <a:pPr lvl="0">
              <a:buClr>
                <a:srgbClr val="A53010"/>
              </a:buClr>
            </a:pPr>
            <a:r>
              <a:rPr lang="tr-T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</a:t>
            </a:r>
            <a:r>
              <a:rPr lang="tr-TR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ağlığımız, güzelliğimiz/yakışıklılığımızın kaynağı, şiirimiz, şarkımız, türkümüz, marşımızın ilhamı, yeminimiz, sitemimiz, sevgimizin vasıtası olan süt ve ürünleri ile  olan muhabbetimizin daim olması dileklerimle saygılar sunuyorum. </a:t>
            </a:r>
          </a:p>
          <a:p>
            <a:pPr lvl="0">
              <a:buClr>
                <a:srgbClr val="A53010"/>
              </a:buClr>
            </a:pPr>
            <a:r>
              <a:rPr lang="tr-T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103" y="5111014"/>
            <a:ext cx="5265019" cy="232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5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Kültür nedir?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1" y="1513490"/>
            <a:ext cx="9455643" cy="4397732"/>
          </a:xfrm>
        </p:spPr>
        <p:txBody>
          <a:bodyPr>
            <a:normAutofit lnSpcReduction="10000"/>
          </a:bodyPr>
          <a:lstStyle/>
          <a:p>
            <a:r>
              <a:rPr lang="tr-TR" sz="2000" b="1" dirty="0" smtClean="0"/>
              <a:t>Bir toplumun duyuş ve düşünüş birliğini oluşturan gelenek durumundaki her türlü yaşayış, düşünce ve sanat varlıklarının tamamına kültür denir.</a:t>
            </a:r>
          </a:p>
          <a:p>
            <a:r>
              <a:rPr lang="tr-TR" sz="2000" b="1" dirty="0" smtClean="0"/>
              <a:t>Süt </a:t>
            </a:r>
            <a:r>
              <a:rPr lang="tr-TR" sz="2000" b="1" dirty="0"/>
              <a:t>ve </a:t>
            </a:r>
            <a:r>
              <a:rPr lang="tr-TR" sz="2000" b="1" dirty="0" smtClean="0"/>
              <a:t>ürünleri </a:t>
            </a:r>
            <a:r>
              <a:rPr lang="tr-TR" sz="2000" b="1" dirty="0"/>
              <a:t>ile ilgili deyimler, atasözleri, fıkralar, hikâyeler, yazılı ve sözlü edebiyatımızı zenginleştirirken; kendileri veya yapısına girdikleri yemeklerle yemek kültürümüz; bu ürünlerin üretiminde kullandığımız kap-kacak, alet-</a:t>
            </a:r>
            <a:r>
              <a:rPr lang="tr-TR" sz="2000" b="1" dirty="0" err="1"/>
              <a:t>edavat</a:t>
            </a:r>
            <a:r>
              <a:rPr lang="tr-TR" sz="2000" b="1" dirty="0"/>
              <a:t> ile de el sanatlarımız gelişmiştir. </a:t>
            </a:r>
            <a:endParaRPr lang="tr-TR" sz="2000" b="1" dirty="0" smtClean="0"/>
          </a:p>
          <a:p>
            <a:r>
              <a:rPr lang="tr-TR" sz="2000" b="1" dirty="0" smtClean="0"/>
              <a:t>Ancak </a:t>
            </a:r>
            <a:r>
              <a:rPr lang="tr-TR" sz="2000" b="1" dirty="0"/>
              <a:t>asıl önemli olan daha bebeklik döneminde başlayıp çocukluk, gençlik, yetişkinlik, olgunluk ve ihtiyarlık dönemlerimizde sofralarımızdan hiç eksik etmediğimiz;   kah ağartı, kah katık, süt, yoğurt, kaymak, kurut, kımız, keş, çökelek, peynir olarak varlığından güven duyduğumuz süt ve süt ürünü gıdalarımızdır. </a:t>
            </a:r>
            <a:endParaRPr lang="tr-TR" sz="2000" b="1" dirty="0" smtClean="0"/>
          </a:p>
          <a:p>
            <a:r>
              <a:rPr lang="tr-TR" sz="2000" b="1" dirty="0" smtClean="0"/>
              <a:t>Onlar beslenme kültürümüzün temel taşlarındandır. Sadece kendileri değil yapısına girdikleri gıdaları da değerli kılarlar.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418049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74798" y="423512"/>
            <a:ext cx="10106523" cy="1481488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tr-TR" sz="4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tr-TR" sz="49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Süt ideal kompozisyonda bir gıdadır. </a:t>
            </a:r>
            <a:endParaRPr lang="tr-TR" sz="4900" b="1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rmAutofit/>
          </a:bodyPr>
          <a:lstStyle/>
          <a:p>
            <a:endParaRPr lang="tr-TR" sz="2000" b="1" dirty="0" smtClean="0"/>
          </a:p>
          <a:p>
            <a:r>
              <a:rPr lang="tr-TR" sz="2400" b="1" dirty="0" smtClean="0"/>
              <a:t>Dünyada insan beslenmesini tek başına belli bir süre devam ettirebilen yegane gıda süttür. Hekimler ilk 6 aylık bebeklik döneminin sadece anne sütüyle geçirilmesini önerirler.</a:t>
            </a:r>
          </a:p>
          <a:p>
            <a:r>
              <a:rPr lang="tr-TR" sz="2400" b="1" dirty="0" smtClean="0"/>
              <a:t>Onun için ‘</a:t>
            </a:r>
            <a:r>
              <a:rPr lang="tr-TR" sz="2400" b="1" dirty="0" smtClean="0">
                <a:solidFill>
                  <a:srgbClr val="FF0000"/>
                </a:solidFill>
              </a:rPr>
              <a:t>süt </a:t>
            </a:r>
            <a:r>
              <a:rPr lang="tr-TR" sz="2400" b="1" dirty="0" err="1" smtClean="0">
                <a:solidFill>
                  <a:srgbClr val="FF0000"/>
                </a:solidFill>
              </a:rPr>
              <a:t>kardeşi’</a:t>
            </a:r>
            <a:r>
              <a:rPr lang="tr-TR" sz="2400" b="1" dirty="0" err="1" smtClean="0">
                <a:solidFill>
                  <a:schemeClr val="tx1"/>
                </a:solidFill>
              </a:rPr>
              <a:t>miz</a:t>
            </a:r>
            <a:r>
              <a:rPr lang="tr-TR" sz="2400" b="1" dirty="0" smtClean="0"/>
              <a:t> vardır da kebap kardeşi, kuru fasulye kardeşimiz, keşkek, aşure baklava kardeşimiz yoktur.</a:t>
            </a:r>
            <a:endParaRPr lang="tr-TR" sz="24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798" y="5226518"/>
            <a:ext cx="2666196" cy="163148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992" y="4937760"/>
            <a:ext cx="3356007" cy="1920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192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İlk 6 aydan sonra da gereklidir.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İlk 6 aydan sonra da gerek annemizden gerekse inekten, koyundan, keçiden deveden hatta kısraktan sağılan süte muhtaçlığımız devam eder.</a:t>
            </a:r>
          </a:p>
          <a:p>
            <a:r>
              <a:rPr lang="tr-TR" sz="2400" b="1" dirty="0" smtClean="0"/>
              <a:t>Daha sağlıklı iskelete, daha sağlam dişlere ve daha aydınlık düşlere hep onun sayesinde sahip oluruz.</a:t>
            </a:r>
          </a:p>
          <a:p>
            <a:r>
              <a:rPr lang="tr-TR" sz="2400" b="1" dirty="0" smtClean="0"/>
              <a:t>Onun verdiği güçle annemizden ‘</a:t>
            </a:r>
            <a:r>
              <a:rPr lang="tr-TR" sz="2400" b="1" dirty="0" smtClean="0">
                <a:solidFill>
                  <a:srgbClr val="FF0000"/>
                </a:solidFill>
              </a:rPr>
              <a:t>süt </a:t>
            </a:r>
            <a:r>
              <a:rPr lang="tr-TR" sz="2400" b="1" dirty="0" err="1" smtClean="0">
                <a:solidFill>
                  <a:srgbClr val="FF0000"/>
                </a:solidFill>
              </a:rPr>
              <a:t>hakkı</a:t>
            </a:r>
            <a:r>
              <a:rPr lang="tr-TR" sz="2400" b="1" dirty="0" err="1" smtClean="0"/>
              <a:t>’nı</a:t>
            </a:r>
            <a:r>
              <a:rPr lang="tr-TR" sz="2400" b="1" dirty="0" smtClean="0"/>
              <a:t> helal etmesini isteriz.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32599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90299" y="624110"/>
            <a:ext cx="10222029" cy="1280890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>Çocukluk ve delikanlılık dönemlerimizde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578543"/>
            <a:ext cx="9423116" cy="4668253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Çocukluk ve delikanlılık çağlarımızın da en temel gıdasıdır süt. </a:t>
            </a:r>
          </a:p>
          <a:p>
            <a:r>
              <a:rPr lang="tr-TR" sz="2400" b="1" dirty="0" smtClean="0"/>
              <a:t>Sütü, ayranı, kımızı, kefiri içerek, yoğurdu, tereyağını, peyniri yiyerek sağlığımıza sağlık, güzelliğimize güzellik, yakışıklılığımıza yakışıklılık katarız. </a:t>
            </a:r>
          </a:p>
          <a:p>
            <a:r>
              <a:rPr lang="tr-TR" sz="2400" b="1" dirty="0" smtClean="0"/>
              <a:t>Deseler de </a:t>
            </a:r>
            <a:r>
              <a:rPr lang="tr-TR" sz="2400" b="1" dirty="0" smtClean="0">
                <a:solidFill>
                  <a:srgbClr val="FF0000"/>
                </a:solidFill>
              </a:rPr>
              <a:t>‘ağzı süt kokuyor’</a:t>
            </a:r>
            <a:r>
              <a:rPr lang="tr-TR" sz="2400" b="1" dirty="0" smtClean="0">
                <a:solidFill>
                  <a:schemeClr val="tx1"/>
                </a:solidFill>
              </a:rPr>
              <a:t>,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smtClean="0"/>
              <a:t>bunu ancak </a:t>
            </a:r>
            <a:r>
              <a:rPr lang="tr-TR" sz="2400" b="1" dirty="0" smtClean="0">
                <a:solidFill>
                  <a:srgbClr val="FF0000"/>
                </a:solidFill>
              </a:rPr>
              <a:t>‘laf ile peynir gemisi yürütenler’ </a:t>
            </a:r>
            <a:r>
              <a:rPr lang="tr-TR" sz="2400" b="1" dirty="0" smtClean="0"/>
              <a:t>söyler diyerek gülüp geçeriz.</a:t>
            </a:r>
            <a:endParaRPr lang="tr-TR" sz="2400" b="1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477" y="4841507"/>
            <a:ext cx="5390047" cy="235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0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5921" y="624110"/>
            <a:ext cx="10327906" cy="1280890"/>
          </a:xfrm>
        </p:spPr>
        <p:txBody>
          <a:bodyPr>
            <a:noAutofit/>
          </a:bodyPr>
          <a:lstStyle/>
          <a:p>
            <a:r>
              <a:rPr lang="tr-TR" sz="4400" b="1" dirty="0"/>
              <a:t>Y</a:t>
            </a:r>
            <a:r>
              <a:rPr lang="tr-TR" sz="4400" b="1" dirty="0" smtClean="0"/>
              <a:t>etişkinlik ve olgunluk çağlarımızda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790299"/>
            <a:ext cx="8915400" cy="4120923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Yetişkinlik ve olgunluk çağlarımızın en temel gıdası da yine süt ve ürünleridir. </a:t>
            </a:r>
          </a:p>
          <a:p>
            <a:r>
              <a:rPr lang="tr-TR" sz="2400" b="1" dirty="0" smtClean="0"/>
              <a:t>Sıcak yaz günlerindeki yorgunluğumuzu köpüklü ayranı höpürdeterek içince giderebilir, akşam evde tereyağlı yemeklerle tükenen enerjimizi yeniden tamamlarız.</a:t>
            </a:r>
          </a:p>
          <a:p>
            <a:r>
              <a:rPr lang="tr-TR" sz="2400" b="1" dirty="0" smtClean="0"/>
              <a:t>Tatlılarda kaymağı, böreklerde peyniri-kremayı, şifa olsun diye kımızı-kefiri hep bu dönemde yanımızda görmek isteriz. </a:t>
            </a:r>
          </a:p>
          <a:p>
            <a:r>
              <a:rPr lang="tr-TR" sz="2400" b="1" dirty="0" smtClean="0"/>
              <a:t>Hatta bu dönemde ‘</a:t>
            </a:r>
            <a:r>
              <a:rPr lang="tr-TR" sz="2400" b="1" dirty="0" smtClean="0">
                <a:solidFill>
                  <a:srgbClr val="FF0000"/>
                </a:solidFill>
              </a:rPr>
              <a:t>kaymağa düşkünlüğümüzden mandayı cebimizde taşıdığımız</a:t>
            </a:r>
            <a:r>
              <a:rPr lang="tr-TR" sz="2400" b="1" dirty="0" smtClean="0"/>
              <a:t>’ bile olur. 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50592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Yaşlılık dönemlerimizde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9924" y="1713297"/>
            <a:ext cx="9827394" cy="4197925"/>
          </a:xfrm>
        </p:spPr>
        <p:txBody>
          <a:bodyPr/>
          <a:lstStyle/>
          <a:p>
            <a:r>
              <a:rPr lang="tr-TR" sz="2400" b="1" dirty="0" smtClean="0"/>
              <a:t>Yaşlılık dönemlerimizde de süt ve ürünlerinden asla vazgeçemeyiz.</a:t>
            </a:r>
          </a:p>
          <a:p>
            <a:r>
              <a:rPr lang="tr-TR" sz="2400" b="1" dirty="0" smtClean="0"/>
              <a:t>Yoksa kemiklerimiz için </a:t>
            </a:r>
            <a:r>
              <a:rPr lang="tr-TR" sz="2400" b="1" dirty="0" err="1" smtClean="0"/>
              <a:t>için</a:t>
            </a:r>
            <a:r>
              <a:rPr lang="tr-TR" sz="2400" b="1" dirty="0" smtClean="0"/>
              <a:t> eriyip halıda yürürken bile düşer kolumuzu-bacağımızı kırarız. Onun için yoğurtla, sütle peynirle, kımızla, kefirle olan dostluğumuzu arttırırız.</a:t>
            </a:r>
          </a:p>
          <a:p>
            <a:r>
              <a:rPr lang="tr-TR" sz="2400" b="1" dirty="0" smtClean="0"/>
              <a:t>Her zamankinden daha fazla süt  ve ürünü tüketmeye çalışır ‘</a:t>
            </a:r>
            <a:r>
              <a:rPr lang="tr-TR" sz="2400" b="1" dirty="0" smtClean="0">
                <a:solidFill>
                  <a:srgbClr val="FF0000"/>
                </a:solidFill>
              </a:rPr>
              <a:t>bildiğimiz ayranı bilmediğimiz yoğurda tercih ederiz.’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747" y="4687504"/>
            <a:ext cx="4687503" cy="172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37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İyi bir stok maddesi olarak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5288" y="1722922"/>
            <a:ext cx="10099324" cy="41883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Yola çıktığımızda; seferlere, kervanlara katıldığımızda, aç kaldığımızda, açıkta kaldığımızda yanımızda hep süt ve ürünleri olsun isteriz.</a:t>
            </a:r>
          </a:p>
          <a:p>
            <a:r>
              <a:rPr lang="tr-TR" sz="2400" b="1" dirty="0" smtClean="0"/>
              <a:t>Onun için sütü uyutup yoğurt, mayalayıp peynir yaparız. Bunları taşımak zor gelince kurutur kurut yaparız. ‘</a:t>
            </a:r>
            <a:r>
              <a:rPr lang="tr-TR" sz="2400" b="1" dirty="0" smtClean="0">
                <a:solidFill>
                  <a:srgbClr val="FF0000"/>
                </a:solidFill>
              </a:rPr>
              <a:t>Kurutu olana kıtlık gelmez</a:t>
            </a:r>
            <a:r>
              <a:rPr lang="tr-TR" sz="2400" b="1" dirty="0" smtClean="0"/>
              <a:t>’ deriz.</a:t>
            </a:r>
          </a:p>
          <a:p>
            <a:pPr marL="0" indent="0">
              <a:buNone/>
            </a:pPr>
            <a:endParaRPr lang="tr-TR" sz="24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202" y="4308744"/>
            <a:ext cx="3330342" cy="2236434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83" y="4308744"/>
            <a:ext cx="3262965" cy="215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3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Hastalandığımızda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9667" y="1655545"/>
            <a:ext cx="10260531" cy="4255677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Hastalanınca da hep yanımızda süt ve </a:t>
            </a:r>
            <a:r>
              <a:rPr lang="tr-TR" sz="2400" b="1" dirty="0" smtClean="0"/>
              <a:t>ürünlerini </a:t>
            </a:r>
            <a:r>
              <a:rPr lang="tr-TR" sz="2400" b="1" dirty="0" smtClean="0"/>
              <a:t>görmek isteriz.</a:t>
            </a:r>
          </a:p>
          <a:p>
            <a:r>
              <a:rPr lang="tr-TR" sz="2400" b="1" dirty="0" smtClean="0"/>
              <a:t>Gözümüze toz-toprak, böcek kaçsa emzikli annelerden gözümüze süt sağdırırız.</a:t>
            </a:r>
          </a:p>
          <a:p>
            <a:r>
              <a:rPr lang="tr-TR" sz="2400" b="1" dirty="0" smtClean="0"/>
              <a:t>Üzerimize afiyet biraz zehirlenme şüphesi oluşunca hemen yoğurttan ayran yapar içeriz/içiririz.</a:t>
            </a:r>
          </a:p>
          <a:p>
            <a:r>
              <a:rPr lang="tr-TR" sz="2400" b="1" dirty="0" smtClean="0"/>
              <a:t>Güneş yaksa, böcek soksa hemen yoğurt sürerek şifa buluruz.</a:t>
            </a:r>
          </a:p>
          <a:p>
            <a:r>
              <a:rPr lang="tr-TR" sz="2400" b="1" dirty="0" err="1" smtClean="0"/>
              <a:t>Senatoryumlarda</a:t>
            </a:r>
            <a:r>
              <a:rPr lang="tr-TR" sz="2400" b="1" dirty="0" smtClean="0"/>
              <a:t> ince hastalığımıza şifa olsun diye kımız üretir, taze taze içeriz.</a:t>
            </a:r>
          </a:p>
          <a:p>
            <a:r>
              <a:rPr lang="tr-TR" sz="2400" b="1" dirty="0" smtClean="0"/>
              <a:t>Şimdilerde sağlıklı yaşayalım, uzun yaşayalım diye </a:t>
            </a:r>
            <a:r>
              <a:rPr lang="tr-TR" sz="2400" b="1" dirty="0" err="1" smtClean="0"/>
              <a:t>probiyotik</a:t>
            </a:r>
            <a:r>
              <a:rPr lang="tr-TR" sz="2400" b="1" dirty="0" smtClean="0"/>
              <a:t> süt ürünlerini sofralarımızdan eksik etmeyiz.</a:t>
            </a:r>
          </a:p>
          <a:p>
            <a:r>
              <a:rPr lang="tr-TR" sz="2400" b="1" dirty="0" smtClean="0">
                <a:solidFill>
                  <a:schemeClr val="tx1"/>
                </a:solidFill>
              </a:rPr>
              <a:t>Onun için </a:t>
            </a:r>
            <a:r>
              <a:rPr lang="tr-TR" sz="2400" b="1" dirty="0" smtClean="0">
                <a:solidFill>
                  <a:srgbClr val="FF0000"/>
                </a:solidFill>
              </a:rPr>
              <a:t>‘At </a:t>
            </a:r>
            <a:r>
              <a:rPr lang="tr-TR" sz="2400" b="1" dirty="0" smtClean="0">
                <a:solidFill>
                  <a:srgbClr val="FF0000"/>
                </a:solidFill>
              </a:rPr>
              <a:t>Türkün kanadı, kurut Türkün </a:t>
            </a:r>
            <a:r>
              <a:rPr lang="tr-TR" sz="2400" b="1" dirty="0" err="1" smtClean="0">
                <a:solidFill>
                  <a:srgbClr val="FF0000"/>
                </a:solidFill>
              </a:rPr>
              <a:t>takatıdır</a:t>
            </a:r>
            <a:r>
              <a:rPr lang="tr-TR" sz="2400" b="1" dirty="0" smtClean="0">
                <a:solidFill>
                  <a:srgbClr val="FF0000"/>
                </a:solidFill>
              </a:rPr>
              <a:t>.’ </a:t>
            </a:r>
            <a:r>
              <a:rPr lang="tr-TR" sz="2400" b="1" dirty="0" smtClean="0">
                <a:solidFill>
                  <a:schemeClr val="tx1"/>
                </a:solidFill>
              </a:rPr>
              <a:t>deriz.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endParaRPr lang="tr-T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2178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415</TotalTime>
  <Words>979</Words>
  <Application>Microsoft Office PowerPoint</Application>
  <PresentationFormat>Geniş ekran</PresentationFormat>
  <Paragraphs>82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 Unicode MS</vt:lpstr>
      <vt:lpstr>Arial</vt:lpstr>
      <vt:lpstr>Baskerville Old Face</vt:lpstr>
      <vt:lpstr>Bookman Old Style</vt:lpstr>
      <vt:lpstr>Century Gothic</vt:lpstr>
      <vt:lpstr>Comic Sans MS</vt:lpstr>
      <vt:lpstr>Wingdings 3</vt:lpstr>
      <vt:lpstr>Duman</vt:lpstr>
      <vt:lpstr>KÜLTÜRÜMÜZDE  SÜT VE ÜRÜNLERİ</vt:lpstr>
      <vt:lpstr>Kültür nedir?</vt:lpstr>
      <vt:lpstr> Süt ideal kompozisyonda bir gıdadır. </vt:lpstr>
      <vt:lpstr>İlk 6 aydan sonra da gereklidir.</vt:lpstr>
      <vt:lpstr>Çocukluk ve delikanlılık dönemlerimizde</vt:lpstr>
      <vt:lpstr>Yetişkinlik ve olgunluk çağlarımızda</vt:lpstr>
      <vt:lpstr>Yaşlılık dönemlerimizde</vt:lpstr>
      <vt:lpstr>İyi bir stok maddesi olarak</vt:lpstr>
      <vt:lpstr>Hastalandığımızda</vt:lpstr>
      <vt:lpstr>Güzellik, yakışıklılık ve zindelik için</vt:lpstr>
      <vt:lpstr>Yeminlerimizde ve özlemlerimizde</vt:lpstr>
      <vt:lpstr>Türkülerde, şarkılarda, marşlarda</vt:lpstr>
      <vt:lpstr>Ve bizim için son hizmet</vt:lpstr>
      <vt:lpstr>Sonuç olarak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KÜLTÜRÜMÜZDE  SÜT VE SÜT ÜRÜNLERİ</dc:title>
  <dc:creator>hakem</dc:creator>
  <cp:lastModifiedBy>hakem</cp:lastModifiedBy>
  <cp:revision>51</cp:revision>
  <dcterms:created xsi:type="dcterms:W3CDTF">2019-04-23T10:08:22Z</dcterms:created>
  <dcterms:modified xsi:type="dcterms:W3CDTF">2019-04-30T07:16:24Z</dcterms:modified>
</cp:coreProperties>
</file>